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256" r:id="rId2"/>
    <p:sldId id="258" r:id="rId3"/>
  </p:sldIdLst>
  <p:sldSz cx="9906000" cy="6858000" type="A4"/>
  <p:notesSz cx="6889750" cy="100218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433" autoAdjust="0"/>
  </p:normalViewPr>
  <p:slideViewPr>
    <p:cSldViewPr snapToGrid="0">
      <p:cViewPr varScale="1">
        <p:scale>
          <a:sx n="109" d="100"/>
          <a:sy n="109" d="100"/>
        </p:scale>
        <p:origin x="1368" y="7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292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5558" cy="502835"/>
          </a:xfrm>
          <a:prstGeom prst="rect">
            <a:avLst/>
          </a:prstGeom>
        </p:spPr>
        <p:txBody>
          <a:bodyPr vert="horz" lIns="96623" tIns="48311" rIns="96623" bIns="4831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598" y="0"/>
            <a:ext cx="2985558" cy="502835"/>
          </a:xfrm>
          <a:prstGeom prst="rect">
            <a:avLst/>
          </a:prstGeom>
        </p:spPr>
        <p:txBody>
          <a:bodyPr vert="horz" lIns="96623" tIns="48311" rIns="96623" bIns="48311" rtlCol="0"/>
          <a:lstStyle>
            <a:lvl1pPr algn="r">
              <a:defRPr sz="1300"/>
            </a:lvl1pPr>
          </a:lstStyle>
          <a:p>
            <a:fld id="{F4EAC148-2BFE-4D37-916A-2379FA5893E4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3300" y="1254125"/>
            <a:ext cx="4883150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23" tIns="48311" rIns="96623" bIns="4831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6" y="4823034"/>
            <a:ext cx="5511800" cy="3946118"/>
          </a:xfrm>
          <a:prstGeom prst="rect">
            <a:avLst/>
          </a:prstGeom>
        </p:spPr>
        <p:txBody>
          <a:bodyPr vert="horz" lIns="96623" tIns="48311" rIns="96623" bIns="4831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519055"/>
            <a:ext cx="2985558" cy="502834"/>
          </a:xfrm>
          <a:prstGeom prst="rect">
            <a:avLst/>
          </a:prstGeom>
        </p:spPr>
        <p:txBody>
          <a:bodyPr vert="horz" lIns="96623" tIns="48311" rIns="96623" bIns="4831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598" y="9519055"/>
            <a:ext cx="2985558" cy="502834"/>
          </a:xfrm>
          <a:prstGeom prst="rect">
            <a:avLst/>
          </a:prstGeom>
        </p:spPr>
        <p:txBody>
          <a:bodyPr vert="horz" lIns="96623" tIns="48311" rIns="96623" bIns="48311" rtlCol="0" anchor="b"/>
          <a:lstStyle>
            <a:lvl1pPr algn="r">
              <a:defRPr sz="1300"/>
            </a:lvl1pPr>
          </a:lstStyle>
          <a:p>
            <a:fld id="{606FA118-A049-44BB-8A97-8CED8589CD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274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E3D85-C609-4780-BF08-75FEE5494BB9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0E8B3-D114-4C4F-8E21-534BC940B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254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E3D85-C609-4780-BF08-75FEE5494BB9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0E8B3-D114-4C4F-8E21-534BC940B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091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E3D85-C609-4780-BF08-75FEE5494BB9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0E8B3-D114-4C4F-8E21-534BC940B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65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E3D85-C609-4780-BF08-75FEE5494BB9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0E8B3-D114-4C4F-8E21-534BC940B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92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E3D85-C609-4780-BF08-75FEE5494BB9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0E8B3-D114-4C4F-8E21-534BC940B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430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E3D85-C609-4780-BF08-75FEE5494BB9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0E8B3-D114-4C4F-8E21-534BC940B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988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E3D85-C609-4780-BF08-75FEE5494BB9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0E8B3-D114-4C4F-8E21-534BC940B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097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E3D85-C609-4780-BF08-75FEE5494BB9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0E8B3-D114-4C4F-8E21-534BC940B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36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E3D85-C609-4780-BF08-75FEE5494BB9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0E8B3-D114-4C4F-8E21-534BC940B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761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E3D85-C609-4780-BF08-75FEE5494BB9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0E8B3-D114-4C4F-8E21-534BC940B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180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E3D85-C609-4780-BF08-75FEE5494BB9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0E8B3-D114-4C4F-8E21-534BC940B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4422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E3D85-C609-4780-BF08-75FEE5494BB9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0E8B3-D114-4C4F-8E21-534BC940B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404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seeog.org.uk/2022/04/how-to-get-to-trustlinks-rochford-update/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0858" y="172898"/>
            <a:ext cx="2965323" cy="313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969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endParaRPr lang="en-GB" sz="467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22" name="Content Placeholder 21"/>
          <p:cNvSpPr>
            <a:spLocks noGrp="1"/>
          </p:cNvSpPr>
          <p:nvPr>
            <p:ph sz="half" idx="2"/>
          </p:nvPr>
        </p:nvSpPr>
        <p:spPr>
          <a:xfrm>
            <a:off x="303885" y="583305"/>
            <a:ext cx="4448908" cy="6371746"/>
          </a:xfrm>
        </p:spPr>
        <p:txBody>
          <a:bodyPr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20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www.seeog.org.uk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200" b="1" u="sng" dirty="0" smtClean="0">
                <a:solidFill>
                  <a:prstClr val="black"/>
                </a:solidFill>
                <a:cs typeface="Calibri" panose="020F0502020204030204" pitchFamily="34" charset="0"/>
              </a:rPr>
              <a:t>SEEOG 2024/2025 TALKS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GB" sz="1050" b="1" u="sng" dirty="0" smtClean="0">
              <a:solidFill>
                <a:prstClr val="black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050" b="1" u="sng" dirty="0" smtClean="0"/>
              <a:t>Monday </a:t>
            </a:r>
            <a:r>
              <a:rPr lang="en-GB" sz="1050" b="1" u="sng" dirty="0"/>
              <a:t>20 </a:t>
            </a:r>
            <a:r>
              <a:rPr lang="en-GB" sz="1050" b="1" u="sng" dirty="0" smtClean="0"/>
              <a:t>January 2025 at Trust Links Rochford</a:t>
            </a:r>
            <a:r>
              <a:rPr lang="en-GB" sz="1050" u="sng" dirty="0" smtClean="0"/>
              <a:t>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GB" sz="1050" dirty="0" smtClean="0"/>
              <a:t>"</a:t>
            </a:r>
            <a:r>
              <a:rPr lang="en-GB" sz="1050" dirty="0"/>
              <a:t>How Regenerating Soil &amp; Plant Health Can Create 'Buffers' Against Climatic Changes" presented by John Metcalf: Founder of Sow &amp; Grow Regenerative, Regional &amp; Grow Your Own Ambassador for People's Food &amp; Farming </a:t>
            </a:r>
            <a:r>
              <a:rPr lang="en-GB" sz="1050" dirty="0" smtClean="0"/>
              <a:t>Alliance.</a:t>
            </a:r>
          </a:p>
          <a:p>
            <a:pPr marL="0" indent="0" algn="ctr">
              <a:spcBef>
                <a:spcPts val="0"/>
              </a:spcBef>
              <a:buNone/>
            </a:pPr>
            <a:endParaRPr lang="en-GB" sz="105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n-GB" sz="1050" b="1" u="sng" dirty="0" smtClean="0"/>
              <a:t>Monday </a:t>
            </a:r>
            <a:r>
              <a:rPr lang="en-GB" sz="1050" b="1" u="sng" dirty="0"/>
              <a:t>17 </a:t>
            </a:r>
            <a:r>
              <a:rPr lang="en-GB" sz="1050" b="1" u="sng" dirty="0" smtClean="0"/>
              <a:t>March 2025 at Trust Links Rochford: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GB" sz="1050" dirty="0" smtClean="0"/>
              <a:t>Chris </a:t>
            </a:r>
            <a:r>
              <a:rPr lang="en-GB" sz="1050" dirty="0"/>
              <a:t>Collins on “How to build &amp; grow a school garden” </a:t>
            </a:r>
            <a:endParaRPr lang="en-GB" sz="1050" dirty="0" smtClean="0"/>
          </a:p>
          <a:p>
            <a:pPr marL="0" indent="0" algn="ctr">
              <a:spcBef>
                <a:spcPts val="0"/>
              </a:spcBef>
              <a:buNone/>
            </a:pPr>
            <a:endParaRPr lang="en-GB" sz="105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n-GB" sz="1050" b="1" u="sng" dirty="0" smtClean="0"/>
              <a:t>Monday </a:t>
            </a:r>
            <a:r>
              <a:rPr lang="en-GB" sz="1050" b="1" u="sng" dirty="0"/>
              <a:t>19 </a:t>
            </a:r>
            <a:r>
              <a:rPr lang="en-GB" sz="1050" b="1" u="sng" dirty="0" smtClean="0"/>
              <a:t>May 2025 at Trust Links Rochford</a:t>
            </a:r>
            <a:r>
              <a:rPr lang="en-GB" sz="1050" dirty="0" smtClean="0"/>
              <a:t>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GB" sz="1050" dirty="0" smtClean="0"/>
              <a:t>Sandie </a:t>
            </a:r>
            <a:r>
              <a:rPr lang="en-GB" sz="1050" dirty="0"/>
              <a:t>Cottee on the creation of </a:t>
            </a:r>
            <a:r>
              <a:rPr lang="en-GB" sz="1050" dirty="0" err="1"/>
              <a:t>Rettendon</a:t>
            </a:r>
            <a:r>
              <a:rPr lang="en-GB" sz="1050" dirty="0"/>
              <a:t> Bell Fields allotment </a:t>
            </a:r>
            <a:r>
              <a:rPr lang="en-GB" sz="1050" dirty="0" smtClean="0"/>
              <a:t>site.</a:t>
            </a:r>
          </a:p>
          <a:p>
            <a:pPr marL="0" indent="0" algn="ctr">
              <a:spcBef>
                <a:spcPts val="0"/>
              </a:spcBef>
              <a:buNone/>
            </a:pPr>
            <a:endParaRPr lang="en-GB" sz="105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n-GB" sz="1050" b="1" u="sng" dirty="0" smtClean="0"/>
              <a:t>Monday </a:t>
            </a:r>
            <a:r>
              <a:rPr lang="en-GB" sz="1050" b="1" u="sng" dirty="0"/>
              <a:t>21 </a:t>
            </a:r>
            <a:r>
              <a:rPr lang="en-GB" sz="1050" b="1" u="sng" dirty="0" smtClean="0"/>
              <a:t>July 2025 at Trust Links Rochford</a:t>
            </a:r>
            <a:r>
              <a:rPr lang="en-GB" sz="1050" dirty="0" smtClean="0"/>
              <a:t>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GB" sz="1050" dirty="0" smtClean="0"/>
              <a:t>‘</a:t>
            </a:r>
            <a:r>
              <a:rPr lang="en-GB" sz="1050" dirty="0"/>
              <a:t>Climate Change Gardening' presented by Clive &amp; Sue </a:t>
            </a:r>
            <a:r>
              <a:rPr lang="en-GB" sz="1050" dirty="0" err="1" smtClean="0"/>
              <a:t>Boase</a:t>
            </a:r>
            <a:r>
              <a:rPr lang="en-GB" sz="1050" dirty="0" smtClean="0"/>
              <a:t>.</a:t>
            </a:r>
          </a:p>
          <a:p>
            <a:pPr marL="0" indent="0" algn="ctr">
              <a:spcBef>
                <a:spcPts val="0"/>
              </a:spcBef>
              <a:buNone/>
            </a:pPr>
            <a:endParaRPr lang="en-GB" sz="105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n-GB" sz="1050" b="1" u="sng" dirty="0" smtClean="0"/>
              <a:t>Monday </a:t>
            </a:r>
            <a:r>
              <a:rPr lang="en-GB" sz="1050" b="1" u="sng" dirty="0"/>
              <a:t>15 </a:t>
            </a:r>
            <a:r>
              <a:rPr lang="en-GB" sz="1050" b="1" u="sng" dirty="0" smtClean="0"/>
              <a:t>September 2025 at Trust Links Rochford</a:t>
            </a:r>
            <a:r>
              <a:rPr lang="en-GB" sz="1050" dirty="0" smtClean="0"/>
              <a:t>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GB" sz="1050" dirty="0" smtClean="0"/>
              <a:t>“</a:t>
            </a:r>
            <a:r>
              <a:rPr lang="en-GB" sz="1050" dirty="0"/>
              <a:t>We argue that we must invest in gardeners rather than more infrastructure” presented by John Little, </a:t>
            </a:r>
            <a:r>
              <a:rPr lang="en-GB" sz="1050" dirty="0" smtClean="0"/>
              <a:t>The Grass </a:t>
            </a:r>
            <a:r>
              <a:rPr lang="en-GB" sz="1050" dirty="0"/>
              <a:t>Roof </a:t>
            </a:r>
            <a:r>
              <a:rPr lang="en-GB" sz="1050" dirty="0" smtClean="0"/>
              <a:t>Company.</a:t>
            </a:r>
          </a:p>
          <a:p>
            <a:pPr marL="0" indent="0" algn="ctr">
              <a:spcBef>
                <a:spcPts val="0"/>
              </a:spcBef>
              <a:buNone/>
            </a:pPr>
            <a:endParaRPr lang="en-GB" sz="1050" b="1" u="sng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n-GB" sz="1050" b="1" u="sng" dirty="0" smtClean="0"/>
              <a:t>Monday </a:t>
            </a:r>
            <a:r>
              <a:rPr lang="en-GB" sz="1050" b="1" u="sng" dirty="0"/>
              <a:t>17 </a:t>
            </a:r>
            <a:r>
              <a:rPr lang="en-GB" sz="1050" b="1" u="sng" dirty="0" smtClean="0"/>
              <a:t>November 2025 at Trust Links Rochford</a:t>
            </a:r>
            <a:r>
              <a:rPr lang="en-GB" sz="1050" dirty="0" smtClean="0"/>
              <a:t>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GB" sz="1050" dirty="0" smtClean="0"/>
              <a:t>Ben </a:t>
            </a:r>
            <a:r>
              <a:rPr lang="en-GB" sz="1050" dirty="0"/>
              <a:t>Lambert, Crapes Fruit Farm (content to be confirmed</a:t>
            </a:r>
            <a:r>
              <a:rPr lang="en-GB" sz="1050" dirty="0" smtClean="0"/>
              <a:t>).</a:t>
            </a:r>
          </a:p>
          <a:p>
            <a:pPr marL="0" indent="0" algn="ctr">
              <a:spcBef>
                <a:spcPts val="0"/>
              </a:spcBef>
              <a:buNone/>
            </a:pPr>
            <a:endParaRPr lang="en-GB" sz="1100" dirty="0"/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Directions</a:t>
            </a:r>
            <a:r>
              <a:rPr lang="en-GB" sz="1050" b="1" dirty="0">
                <a:solidFill>
                  <a:prstClr val="black"/>
                </a:solidFill>
                <a:cs typeface="Calibri" panose="020F0502020204030204" pitchFamily="34" charset="0"/>
              </a:rPr>
              <a:t>:  </a:t>
            </a:r>
            <a:r>
              <a:rPr lang="en-GB" sz="1050" dirty="0" smtClean="0">
                <a:solidFill>
                  <a:prstClr val="black"/>
                </a:solidFill>
                <a:cs typeface="Calibri" panose="020F0502020204030204" pitchFamily="34" charset="0"/>
              </a:rPr>
              <a:t>Trust Links</a:t>
            </a:r>
            <a:r>
              <a:rPr lang="en-GB" sz="1050" dirty="0">
                <a:solidFill>
                  <a:prstClr val="black"/>
                </a:solidFill>
                <a:cs typeface="Calibri" panose="020F0502020204030204" pitchFamily="34" charset="0"/>
              </a:rPr>
              <a:t>, College Gardens, </a:t>
            </a:r>
            <a:r>
              <a:rPr lang="en-GB" sz="1050" dirty="0" err="1">
                <a:solidFill>
                  <a:prstClr val="black"/>
                </a:solidFill>
                <a:cs typeface="Calibri" panose="020F0502020204030204" pitchFamily="34" charset="0"/>
              </a:rPr>
              <a:t>Rocheway</a:t>
            </a:r>
            <a:r>
              <a:rPr lang="en-GB" sz="1050" dirty="0">
                <a:solidFill>
                  <a:prstClr val="black"/>
                </a:solidFill>
                <a:cs typeface="Calibri" panose="020F0502020204030204" pitchFamily="34" charset="0"/>
              </a:rPr>
              <a:t>, Rochford SS4 </a:t>
            </a:r>
            <a:r>
              <a:rPr lang="en-GB" sz="1050" dirty="0" smtClean="0">
                <a:solidFill>
                  <a:prstClr val="black"/>
                </a:solidFill>
                <a:cs typeface="Calibri" panose="020F0502020204030204" pitchFamily="34" charset="0"/>
              </a:rPr>
              <a:t>1YL Access is </a:t>
            </a:r>
            <a:r>
              <a:rPr lang="en-GB" sz="1050" dirty="0">
                <a:solidFill>
                  <a:prstClr val="black"/>
                </a:solidFill>
                <a:cs typeface="Calibri" panose="020F0502020204030204" pitchFamily="34" charset="0"/>
              </a:rPr>
              <a:t>through the new housing complex, which was the old Community College.  They have created a new driveway (green arrow) which is the second turning on the right; this driveway is for car use only. Pedestrian access is down the private driveway/road (yellow arrow) and through the back gate. 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050" dirty="0" smtClean="0">
                <a:solidFill>
                  <a:prstClr val="black"/>
                </a:solidFill>
                <a:cs typeface="Calibri" panose="020F0502020204030204" pitchFamily="34" charset="0"/>
                <a:hlinkClick r:id="rId2"/>
              </a:rPr>
              <a:t>https</a:t>
            </a:r>
            <a:r>
              <a:rPr lang="en-GB" sz="1050" dirty="0">
                <a:solidFill>
                  <a:prstClr val="black"/>
                </a:solidFill>
                <a:cs typeface="Calibri" panose="020F0502020204030204" pitchFamily="34" charset="0"/>
                <a:hlinkClick r:id="rId2"/>
              </a:rPr>
              <a:t>://seeog.org.uk/2022/04/how-to-get-to-trustlinks-rochford-update</a:t>
            </a:r>
            <a:r>
              <a:rPr lang="en-GB" sz="1050" dirty="0" smtClean="0">
                <a:solidFill>
                  <a:prstClr val="black"/>
                </a:solidFill>
                <a:cs typeface="Calibri" panose="020F0502020204030204" pitchFamily="34" charset="0"/>
                <a:hlinkClick r:id="rId2"/>
              </a:rPr>
              <a:t>/</a:t>
            </a:r>
            <a:endParaRPr lang="en-GB" sz="1050" dirty="0" smtClean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10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Trust Links </a:t>
            </a:r>
            <a:r>
              <a:rPr lang="en-GB" sz="1100" b="1" dirty="0">
                <a:solidFill>
                  <a:prstClr val="black"/>
                </a:solidFill>
                <a:cs typeface="Calibri" panose="020F0502020204030204" pitchFamily="34" charset="0"/>
              </a:rPr>
              <a:t>is open from 19:30 for a cup of tea and chat before 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100" b="1" dirty="0">
                <a:solidFill>
                  <a:prstClr val="black"/>
                </a:solidFill>
                <a:cs typeface="Calibri" panose="020F0502020204030204" pitchFamily="34" charset="0"/>
              </a:rPr>
              <a:t>the talk starts at 20:00 sharp.</a:t>
            </a:r>
            <a:endParaRPr lang="en-GB" sz="1100" b="1" dirty="0">
              <a:solidFill>
                <a:prstClr val="black"/>
              </a:solidFill>
            </a:endParaRP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endParaRPr lang="en-GB" sz="120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93" y="89529"/>
            <a:ext cx="3604395" cy="49377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965" y="105906"/>
            <a:ext cx="3584646" cy="47739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262119" y="486254"/>
            <a:ext cx="4418209" cy="5662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20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www.seeog.org.uk</a:t>
            </a:r>
            <a:endParaRPr lang="en-GB" sz="120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 algn="ctr"/>
            <a:r>
              <a:rPr lang="en-GB" sz="1200" b="1" u="sng" dirty="0">
                <a:solidFill>
                  <a:prstClr val="black"/>
                </a:solidFill>
                <a:cs typeface="Calibri" panose="020F0502020204030204" pitchFamily="34" charset="0"/>
              </a:rPr>
              <a:t>SEEOG 2024/2025 TALKS</a:t>
            </a:r>
          </a:p>
          <a:p>
            <a:pPr lvl="0" algn="ctr"/>
            <a:endParaRPr lang="en-GB" sz="1050" b="1" u="sng" dirty="0">
              <a:solidFill>
                <a:prstClr val="black"/>
              </a:solidFill>
            </a:endParaRPr>
          </a:p>
          <a:p>
            <a:pPr lvl="0" algn="ctr"/>
            <a:r>
              <a:rPr lang="en-GB" sz="1050" b="1" u="sng" dirty="0">
                <a:solidFill>
                  <a:prstClr val="black"/>
                </a:solidFill>
              </a:rPr>
              <a:t>Monday 20 January 2025 at Trust Links Rochford</a:t>
            </a:r>
            <a:r>
              <a:rPr lang="en-GB" sz="1050" u="sng" dirty="0">
                <a:solidFill>
                  <a:prstClr val="black"/>
                </a:solidFill>
              </a:rPr>
              <a:t>: </a:t>
            </a:r>
          </a:p>
          <a:p>
            <a:pPr lvl="0" algn="ctr">
              <a:lnSpc>
                <a:spcPct val="90000"/>
              </a:lnSpc>
            </a:pPr>
            <a:r>
              <a:rPr lang="en-GB" sz="1050" dirty="0">
                <a:solidFill>
                  <a:prstClr val="black"/>
                </a:solidFill>
              </a:rPr>
              <a:t>"How Regenerating Soil &amp; Plant Health Can Create 'Buffers' Against Climatic Changes" presented by John Metcalf: Founder of Sow &amp; Grow Regenerative, Regional &amp; Grow Your Own Ambassador for People's Food &amp; Farming Alliance.</a:t>
            </a:r>
          </a:p>
          <a:p>
            <a:pPr lvl="0" algn="ctr">
              <a:lnSpc>
                <a:spcPct val="90000"/>
              </a:lnSpc>
            </a:pPr>
            <a:endParaRPr lang="en-GB" sz="1050" dirty="0">
              <a:solidFill>
                <a:prstClr val="black"/>
              </a:solidFill>
            </a:endParaRPr>
          </a:p>
          <a:p>
            <a:pPr lvl="0" algn="ctr">
              <a:lnSpc>
                <a:spcPct val="90000"/>
              </a:lnSpc>
            </a:pPr>
            <a:r>
              <a:rPr lang="en-GB" sz="1050" b="1" u="sng" dirty="0">
                <a:solidFill>
                  <a:prstClr val="black"/>
                </a:solidFill>
              </a:rPr>
              <a:t>Monday 17 March 2025 at Trust Links Rochford:</a:t>
            </a:r>
          </a:p>
          <a:p>
            <a:pPr lvl="0" algn="ctr">
              <a:lnSpc>
                <a:spcPct val="90000"/>
              </a:lnSpc>
            </a:pPr>
            <a:r>
              <a:rPr lang="en-GB" sz="1050" dirty="0">
                <a:solidFill>
                  <a:prstClr val="black"/>
                </a:solidFill>
              </a:rPr>
              <a:t>Chris Collins on “How to build &amp; grow a school garden” </a:t>
            </a:r>
          </a:p>
          <a:p>
            <a:pPr lvl="0" algn="ctr">
              <a:lnSpc>
                <a:spcPct val="90000"/>
              </a:lnSpc>
            </a:pPr>
            <a:endParaRPr lang="en-GB" sz="1050" dirty="0">
              <a:solidFill>
                <a:prstClr val="black"/>
              </a:solidFill>
            </a:endParaRPr>
          </a:p>
          <a:p>
            <a:pPr lvl="0" algn="ctr">
              <a:lnSpc>
                <a:spcPct val="90000"/>
              </a:lnSpc>
            </a:pPr>
            <a:r>
              <a:rPr lang="en-GB" sz="1050" b="1" u="sng" dirty="0">
                <a:solidFill>
                  <a:prstClr val="black"/>
                </a:solidFill>
              </a:rPr>
              <a:t>Monday 19 May 2025 at Trust Links Rochford</a:t>
            </a:r>
            <a:r>
              <a:rPr lang="en-GB" sz="1050" dirty="0">
                <a:solidFill>
                  <a:prstClr val="black"/>
                </a:solidFill>
              </a:rPr>
              <a:t>:</a:t>
            </a:r>
          </a:p>
          <a:p>
            <a:pPr lvl="0" algn="ctr">
              <a:lnSpc>
                <a:spcPct val="90000"/>
              </a:lnSpc>
            </a:pPr>
            <a:r>
              <a:rPr lang="en-GB" sz="1050" dirty="0">
                <a:solidFill>
                  <a:prstClr val="black"/>
                </a:solidFill>
              </a:rPr>
              <a:t>Sandie Cottee on the creation of </a:t>
            </a:r>
            <a:r>
              <a:rPr lang="en-GB" sz="1050" dirty="0" err="1">
                <a:solidFill>
                  <a:prstClr val="black"/>
                </a:solidFill>
              </a:rPr>
              <a:t>Rettendon</a:t>
            </a:r>
            <a:r>
              <a:rPr lang="en-GB" sz="1050" dirty="0">
                <a:solidFill>
                  <a:prstClr val="black"/>
                </a:solidFill>
              </a:rPr>
              <a:t> Bell Fields allotment site.</a:t>
            </a:r>
          </a:p>
          <a:p>
            <a:pPr lvl="0" algn="ctr">
              <a:lnSpc>
                <a:spcPct val="90000"/>
              </a:lnSpc>
            </a:pPr>
            <a:endParaRPr lang="en-GB" sz="1050" dirty="0">
              <a:solidFill>
                <a:prstClr val="black"/>
              </a:solidFill>
            </a:endParaRPr>
          </a:p>
          <a:p>
            <a:pPr lvl="0" algn="ctr">
              <a:lnSpc>
                <a:spcPct val="90000"/>
              </a:lnSpc>
            </a:pPr>
            <a:r>
              <a:rPr lang="en-GB" sz="1050" b="1" u="sng" dirty="0">
                <a:solidFill>
                  <a:prstClr val="black"/>
                </a:solidFill>
              </a:rPr>
              <a:t>Monday 21 July 2025 at Trust Links Rochford</a:t>
            </a:r>
            <a:r>
              <a:rPr lang="en-GB" sz="1050" dirty="0">
                <a:solidFill>
                  <a:prstClr val="black"/>
                </a:solidFill>
              </a:rPr>
              <a:t>: </a:t>
            </a:r>
          </a:p>
          <a:p>
            <a:pPr lvl="0" algn="ctr">
              <a:lnSpc>
                <a:spcPct val="90000"/>
              </a:lnSpc>
            </a:pPr>
            <a:r>
              <a:rPr lang="en-GB" sz="1050" dirty="0">
                <a:solidFill>
                  <a:prstClr val="black"/>
                </a:solidFill>
              </a:rPr>
              <a:t>‘Climate Change Gardening' presented by Clive &amp; Sue </a:t>
            </a:r>
            <a:r>
              <a:rPr lang="en-GB" sz="1050" dirty="0" err="1">
                <a:solidFill>
                  <a:prstClr val="black"/>
                </a:solidFill>
              </a:rPr>
              <a:t>Boase</a:t>
            </a:r>
            <a:r>
              <a:rPr lang="en-GB" sz="1050" dirty="0">
                <a:solidFill>
                  <a:prstClr val="black"/>
                </a:solidFill>
              </a:rPr>
              <a:t>.</a:t>
            </a:r>
          </a:p>
          <a:p>
            <a:pPr lvl="0" algn="ctr">
              <a:lnSpc>
                <a:spcPct val="90000"/>
              </a:lnSpc>
            </a:pPr>
            <a:endParaRPr lang="en-GB" sz="1050" dirty="0">
              <a:solidFill>
                <a:prstClr val="black"/>
              </a:solidFill>
            </a:endParaRPr>
          </a:p>
          <a:p>
            <a:pPr lvl="0" algn="ctr">
              <a:lnSpc>
                <a:spcPct val="90000"/>
              </a:lnSpc>
            </a:pPr>
            <a:r>
              <a:rPr lang="en-GB" sz="1050" b="1" u="sng" dirty="0">
                <a:solidFill>
                  <a:prstClr val="black"/>
                </a:solidFill>
              </a:rPr>
              <a:t>Monday 15 September 2025 at Trust Links Rochford</a:t>
            </a:r>
            <a:r>
              <a:rPr lang="en-GB" sz="1050" dirty="0">
                <a:solidFill>
                  <a:prstClr val="black"/>
                </a:solidFill>
              </a:rPr>
              <a:t>: </a:t>
            </a:r>
          </a:p>
          <a:p>
            <a:pPr lvl="0" algn="ctr">
              <a:lnSpc>
                <a:spcPct val="90000"/>
              </a:lnSpc>
            </a:pPr>
            <a:r>
              <a:rPr lang="en-GB" sz="1050" dirty="0">
                <a:solidFill>
                  <a:prstClr val="black"/>
                </a:solidFill>
              </a:rPr>
              <a:t>“We argue that we must invest in gardeners rather than more infrastructure” presented by John Little, The </a:t>
            </a:r>
            <a:r>
              <a:rPr lang="en-GB" sz="1050" dirty="0" smtClean="0">
                <a:solidFill>
                  <a:prstClr val="black"/>
                </a:solidFill>
              </a:rPr>
              <a:t>Grass </a:t>
            </a:r>
            <a:r>
              <a:rPr lang="en-GB" sz="1050" dirty="0">
                <a:solidFill>
                  <a:prstClr val="black"/>
                </a:solidFill>
              </a:rPr>
              <a:t>Roof Company.</a:t>
            </a:r>
          </a:p>
          <a:p>
            <a:pPr lvl="0" algn="ctr">
              <a:lnSpc>
                <a:spcPct val="90000"/>
              </a:lnSpc>
            </a:pPr>
            <a:endParaRPr lang="en-GB" sz="1050" b="1" u="sng" dirty="0">
              <a:solidFill>
                <a:prstClr val="black"/>
              </a:solidFill>
            </a:endParaRPr>
          </a:p>
          <a:p>
            <a:pPr lvl="0" algn="ctr">
              <a:lnSpc>
                <a:spcPct val="90000"/>
              </a:lnSpc>
            </a:pPr>
            <a:r>
              <a:rPr lang="en-GB" sz="1050" b="1" u="sng" dirty="0">
                <a:solidFill>
                  <a:prstClr val="black"/>
                </a:solidFill>
              </a:rPr>
              <a:t>Monday 17 November 2025 at Trust Links Rochford</a:t>
            </a:r>
            <a:r>
              <a:rPr lang="en-GB" sz="1050" dirty="0">
                <a:solidFill>
                  <a:prstClr val="black"/>
                </a:solidFill>
              </a:rPr>
              <a:t>: </a:t>
            </a:r>
          </a:p>
          <a:p>
            <a:pPr lvl="0" algn="ctr">
              <a:lnSpc>
                <a:spcPct val="90000"/>
              </a:lnSpc>
            </a:pPr>
            <a:r>
              <a:rPr lang="en-GB" sz="1050" dirty="0">
                <a:solidFill>
                  <a:prstClr val="black"/>
                </a:solidFill>
              </a:rPr>
              <a:t>Ben Lambert, Crapes Fruit Farm (content to be confirmed).</a:t>
            </a:r>
          </a:p>
          <a:p>
            <a:pPr lvl="0" algn="ctr">
              <a:lnSpc>
                <a:spcPct val="90000"/>
              </a:lnSpc>
            </a:pPr>
            <a:endParaRPr lang="en-GB" sz="1100" dirty="0">
              <a:solidFill>
                <a:prstClr val="black"/>
              </a:solidFill>
            </a:endParaRPr>
          </a:p>
          <a:p>
            <a:pPr lvl="0" algn="ctr"/>
            <a:r>
              <a:rPr lang="en-GB" sz="1050" b="1" dirty="0">
                <a:solidFill>
                  <a:prstClr val="black"/>
                </a:solidFill>
                <a:cs typeface="Calibri" panose="020F0502020204030204" pitchFamily="34" charset="0"/>
              </a:rPr>
              <a:t>Directions:  </a:t>
            </a:r>
            <a:r>
              <a:rPr lang="en-GB" sz="1050" dirty="0">
                <a:solidFill>
                  <a:prstClr val="black"/>
                </a:solidFill>
                <a:cs typeface="Calibri" panose="020F0502020204030204" pitchFamily="34" charset="0"/>
              </a:rPr>
              <a:t>Trust Links, College Gardens, </a:t>
            </a:r>
            <a:r>
              <a:rPr lang="en-GB" sz="1050" dirty="0" err="1">
                <a:solidFill>
                  <a:prstClr val="black"/>
                </a:solidFill>
                <a:cs typeface="Calibri" panose="020F0502020204030204" pitchFamily="34" charset="0"/>
              </a:rPr>
              <a:t>Rocheway</a:t>
            </a:r>
            <a:r>
              <a:rPr lang="en-GB" sz="1050" dirty="0">
                <a:solidFill>
                  <a:prstClr val="black"/>
                </a:solidFill>
                <a:cs typeface="Calibri" panose="020F0502020204030204" pitchFamily="34" charset="0"/>
              </a:rPr>
              <a:t>, Rochford SS4 </a:t>
            </a:r>
            <a:r>
              <a:rPr lang="en-GB" sz="1050" dirty="0" smtClean="0">
                <a:solidFill>
                  <a:prstClr val="black"/>
                </a:solidFill>
                <a:cs typeface="Calibri" panose="020F0502020204030204" pitchFamily="34" charset="0"/>
              </a:rPr>
              <a:t>1YL. </a:t>
            </a:r>
            <a:r>
              <a:rPr lang="en-GB" sz="1050" dirty="0">
                <a:solidFill>
                  <a:prstClr val="black"/>
                </a:solidFill>
                <a:cs typeface="Calibri" panose="020F0502020204030204" pitchFamily="34" charset="0"/>
              </a:rPr>
              <a:t>Access is through the new housing complex, which was the old Community College.  They have created a new driveway (green arrow) which is the second turning on the right; this driveway is for car use only. Pedestrian access is down the private driveway/road (yellow arrow) and through the back gate. </a:t>
            </a:r>
          </a:p>
          <a:p>
            <a:pPr lvl="0" algn="ctr"/>
            <a:r>
              <a:rPr lang="en-GB" sz="1050" dirty="0">
                <a:solidFill>
                  <a:prstClr val="black"/>
                </a:solidFill>
                <a:cs typeface="Calibri" panose="020F0502020204030204" pitchFamily="34" charset="0"/>
                <a:hlinkClick r:id="rId2"/>
              </a:rPr>
              <a:t>https://seeog.org.uk/2022/04/how-to-get-to-trustlinks-rochford-update/</a:t>
            </a:r>
            <a:endParaRPr lang="en-GB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en-GB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 algn="ctr"/>
            <a:r>
              <a:rPr lang="en-GB" sz="1100" b="1" dirty="0">
                <a:solidFill>
                  <a:prstClr val="black"/>
                </a:solidFill>
                <a:cs typeface="Calibri" panose="020F0502020204030204" pitchFamily="34" charset="0"/>
              </a:rPr>
              <a:t>Trust Links is open from 19:30 for a cup of tea and chat before </a:t>
            </a:r>
          </a:p>
          <a:p>
            <a:pPr lvl="0" algn="ctr"/>
            <a:r>
              <a:rPr lang="en-GB" sz="1100" b="1" dirty="0">
                <a:solidFill>
                  <a:prstClr val="black"/>
                </a:solidFill>
                <a:cs typeface="Calibri" panose="020F0502020204030204" pitchFamily="34" charset="0"/>
              </a:rPr>
              <a:t>the talk starts at 20:00 sharp.</a:t>
            </a:r>
            <a:endParaRPr lang="en-GB" sz="1100" b="1" dirty="0">
              <a:solidFill>
                <a:prstClr val="black"/>
              </a:solidFill>
            </a:endParaRPr>
          </a:p>
          <a:p>
            <a:pPr lvl="0" algn="ctr"/>
            <a:endParaRPr lang="en-GB" sz="1200" b="1" dirty="0" smtClean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en-GB" sz="1000" b="1" dirty="0" smtClean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 algn="ctr"/>
            <a:endParaRPr lang="en-GB" sz="100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2717" t="14432" r="273" b="10774"/>
          <a:stretch/>
        </p:blipFill>
        <p:spPr>
          <a:xfrm>
            <a:off x="958363" y="5762078"/>
            <a:ext cx="3139952" cy="10374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1367" y="5746461"/>
            <a:ext cx="3139712" cy="10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06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663" y="66069"/>
            <a:ext cx="3499485" cy="37211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186155" y="358937"/>
            <a:ext cx="4528502" cy="6584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www.seeog.org.uk</a:t>
            </a:r>
          </a:p>
          <a:p>
            <a:pPr lvl="0" algn="ctr">
              <a:spcBef>
                <a:spcPts val="1000"/>
              </a:spcBef>
            </a:pPr>
            <a:r>
              <a:rPr lang="en-GB" sz="12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2025 EVENTS</a:t>
            </a:r>
          </a:p>
          <a:p>
            <a:pPr marL="273050" lvl="0" indent="-2730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Saturday 8th February 2025, 11:00 – 14:00</a:t>
            </a:r>
          </a:p>
          <a:p>
            <a:pPr lvl="0">
              <a:tabLst>
                <a:tab pos="273050" algn="l"/>
              </a:tabLst>
            </a:pPr>
            <a:r>
              <a:rPr lang="en-GB" sz="105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S E Essex Seed Potato Day in partnership with Trust Links at </a:t>
            </a:r>
          </a:p>
          <a:p>
            <a:pPr lvl="0">
              <a:tabLst>
                <a:tab pos="273050" algn="l"/>
              </a:tabLst>
            </a:pPr>
            <a:r>
              <a:rPr lang="en-GB" sz="105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Trust Links House, </a:t>
            </a:r>
            <a:r>
              <a:rPr lang="en-GB" sz="1050" dirty="0">
                <a:solidFill>
                  <a:prstClr val="black"/>
                </a:solidFill>
              </a:rPr>
              <a:t>College Gardens, Rochford, SS4 1YL.</a:t>
            </a:r>
          </a:p>
          <a:p>
            <a:pPr lvl="0">
              <a:tabLst>
                <a:tab pos="273050" algn="l"/>
              </a:tabLst>
            </a:pPr>
            <a:r>
              <a:rPr lang="en-GB" sz="105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An annual event offering a variety of seed potatoes to buy for 	planting 	and harvesting in 2025.  Family activities and food stalls too.</a:t>
            </a:r>
          </a:p>
          <a:p>
            <a:pPr lvl="0"/>
            <a:r>
              <a:rPr lang="en-GB" sz="1050" dirty="0">
                <a:solidFill>
                  <a:prstClr val="black"/>
                </a:solidFill>
              </a:rPr>
              <a:t> </a:t>
            </a:r>
          </a:p>
          <a:p>
            <a:pPr marL="273050" lvl="0" indent="-273050"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prstClr val="black"/>
                </a:solidFill>
              </a:rPr>
              <a:t>Saturday </a:t>
            </a:r>
            <a:r>
              <a:rPr lang="en-GB" sz="1050" b="1" dirty="0" smtClean="0">
                <a:solidFill>
                  <a:prstClr val="black"/>
                </a:solidFill>
              </a:rPr>
              <a:t>1st </a:t>
            </a:r>
            <a:r>
              <a:rPr lang="en-GB" sz="1050" b="1" dirty="0">
                <a:solidFill>
                  <a:prstClr val="black"/>
                </a:solidFill>
              </a:rPr>
              <a:t>March: </a:t>
            </a:r>
            <a:r>
              <a:rPr lang="en-GB" sz="1050" dirty="0">
                <a:solidFill>
                  <a:prstClr val="black"/>
                </a:solidFill>
              </a:rPr>
              <a:t>Celebration of Southend City Day.  Venue </a:t>
            </a:r>
            <a:r>
              <a:rPr lang="en-GB" sz="1050" dirty="0" err="1">
                <a:solidFill>
                  <a:prstClr val="black"/>
                </a:solidFill>
              </a:rPr>
              <a:t>tba</a:t>
            </a:r>
            <a:r>
              <a:rPr lang="en-GB" sz="1050" dirty="0">
                <a:solidFill>
                  <a:prstClr val="black"/>
                </a:solidFill>
              </a:rPr>
              <a:t>. </a:t>
            </a:r>
          </a:p>
          <a:p>
            <a:pPr lvl="0"/>
            <a:endParaRPr lang="en-GB" sz="1050" dirty="0">
              <a:solidFill>
                <a:prstClr val="black"/>
              </a:solidFill>
            </a:endParaRPr>
          </a:p>
          <a:p>
            <a:pPr marL="273050" lvl="0" indent="-273050"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prstClr val="black"/>
                </a:solidFill>
              </a:rPr>
              <a:t>Saturday </a:t>
            </a:r>
            <a:r>
              <a:rPr lang="en-GB" sz="1050" b="1" dirty="0" smtClean="0">
                <a:solidFill>
                  <a:prstClr val="black"/>
                </a:solidFill>
              </a:rPr>
              <a:t>5th </a:t>
            </a:r>
            <a:r>
              <a:rPr lang="en-GB" sz="1050" b="1" dirty="0">
                <a:solidFill>
                  <a:prstClr val="black"/>
                </a:solidFill>
              </a:rPr>
              <a:t>April, 10:30</a:t>
            </a:r>
            <a:r>
              <a:rPr lang="en-GB" sz="1050" dirty="0">
                <a:solidFill>
                  <a:prstClr val="black"/>
                </a:solidFill>
              </a:rPr>
              <a:t>: Guided walk around Warley Place, Warley Road, Great Warley, Brentwood, CM13 3HU.  £5 per person donation.</a:t>
            </a:r>
          </a:p>
          <a:p>
            <a:pPr marL="273050" lvl="0" indent="-273050"/>
            <a:r>
              <a:rPr lang="en-GB" sz="1050" dirty="0">
                <a:solidFill>
                  <a:prstClr val="black"/>
                </a:solidFill>
              </a:rPr>
              <a:t>	Optional lunch at the </a:t>
            </a:r>
            <a:r>
              <a:rPr lang="en-GB" sz="1050" dirty="0" err="1">
                <a:solidFill>
                  <a:prstClr val="black"/>
                </a:solidFill>
              </a:rPr>
              <a:t>Thatchers</a:t>
            </a:r>
            <a:r>
              <a:rPr lang="en-GB" sz="1050" dirty="0">
                <a:solidFill>
                  <a:prstClr val="black"/>
                </a:solidFill>
              </a:rPr>
              <a:t> Arms, booking recommended: </a:t>
            </a:r>
            <a:r>
              <a:rPr lang="en-GB" sz="1050" b="1" dirty="0">
                <a:solidFill>
                  <a:prstClr val="black"/>
                </a:solidFill>
              </a:rPr>
              <a:t>https://thethatcherswarley.co.uk</a:t>
            </a:r>
          </a:p>
          <a:p>
            <a:pPr lvl="0"/>
            <a:endParaRPr lang="en-GB" sz="1050" b="1" dirty="0">
              <a:solidFill>
                <a:prstClr val="black"/>
              </a:solidFill>
            </a:endParaRPr>
          </a:p>
          <a:p>
            <a:pPr marL="273050" lvl="0" indent="-273050"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prstClr val="black"/>
                </a:solidFill>
              </a:rPr>
              <a:t>Wednesday 7th May at Trust Links House, Rochford, SS4 1YL</a:t>
            </a:r>
          </a:p>
          <a:p>
            <a:pPr lvl="0">
              <a:tabLst>
                <a:tab pos="273050" algn="l"/>
              </a:tabLst>
            </a:pPr>
            <a:r>
              <a:rPr lang="en-GB" sz="1050" dirty="0">
                <a:solidFill>
                  <a:prstClr val="black"/>
                </a:solidFill>
              </a:rPr>
              <a:t>	Three Acres And A Cow: Part TED talk, part history lecture, part </a:t>
            </a:r>
            <a:r>
              <a:rPr lang="en-GB" sz="1050" dirty="0" smtClean="0">
                <a:solidFill>
                  <a:prstClr val="black"/>
                </a:solidFill>
              </a:rPr>
              <a:t>folk club 	sing-a-long</a:t>
            </a:r>
            <a:r>
              <a:rPr lang="en-GB" sz="1050" dirty="0">
                <a:solidFill>
                  <a:prstClr val="black"/>
                </a:solidFill>
              </a:rPr>
              <a:t>, part storytelling session.  Doors open 18.30pm with </a:t>
            </a:r>
            <a:r>
              <a:rPr lang="en-GB" sz="1050" dirty="0" smtClean="0">
                <a:solidFill>
                  <a:prstClr val="black"/>
                </a:solidFill>
              </a:rPr>
              <a:t>the </a:t>
            </a:r>
            <a:r>
              <a:rPr lang="en-GB" sz="1050" dirty="0">
                <a:solidFill>
                  <a:prstClr val="black"/>
                </a:solidFill>
              </a:rPr>
              <a:t>show </a:t>
            </a:r>
            <a:r>
              <a:rPr lang="en-GB" sz="1050" dirty="0" smtClean="0">
                <a:solidFill>
                  <a:prstClr val="black"/>
                </a:solidFill>
              </a:rPr>
              <a:t>	starting </a:t>
            </a:r>
            <a:r>
              <a:rPr lang="en-GB" sz="1050" dirty="0">
                <a:solidFill>
                  <a:prstClr val="black"/>
                </a:solidFill>
              </a:rPr>
              <a:t>promptly at 19:00.  We will finish around 21:45.</a:t>
            </a:r>
            <a:r>
              <a:rPr lang="en-GB" sz="1050" b="1" dirty="0">
                <a:solidFill>
                  <a:prstClr val="black"/>
                </a:solidFill>
              </a:rPr>
              <a:t>	https://www.tickettailor.com/events/modifythevan/1533742</a:t>
            </a:r>
          </a:p>
          <a:p>
            <a:pPr lvl="0"/>
            <a:endParaRPr lang="en-GB" sz="1050" dirty="0">
              <a:solidFill>
                <a:prstClr val="black"/>
              </a:solidFill>
            </a:endParaRPr>
          </a:p>
          <a:p>
            <a:pPr marL="273050" lvl="0" indent="-273050"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prstClr val="black"/>
                </a:solidFill>
              </a:rPr>
              <a:t>Essex Green Weekend: 23rd – 26th May </a:t>
            </a:r>
          </a:p>
          <a:p>
            <a:pPr lvl="0">
              <a:tabLst>
                <a:tab pos="273050" algn="l"/>
              </a:tabLst>
            </a:pPr>
            <a:r>
              <a:rPr lang="en-GB" sz="1050" dirty="0">
                <a:solidFill>
                  <a:prstClr val="black"/>
                </a:solidFill>
              </a:rPr>
              <a:t>	Essex Green Weekend is a weekend of camping, engaging talks, 	workshops, activities and live music. This year’s theme is ‘water’.</a:t>
            </a:r>
          </a:p>
          <a:p>
            <a:pPr marL="273050" lvl="0" indent="-273050"/>
            <a:r>
              <a:rPr lang="en-GB" sz="1050" b="1" dirty="0">
                <a:solidFill>
                  <a:prstClr val="black"/>
                </a:solidFill>
              </a:rPr>
              <a:t>	https://www.trustlinks.org/green-weekend-2025/</a:t>
            </a:r>
          </a:p>
          <a:p>
            <a:pPr marL="228600" lvl="0" indent="-228600">
              <a:buFont typeface="Arial" panose="020B0604020202020204" pitchFamily="34" charset="0"/>
              <a:buChar char="•"/>
            </a:pPr>
            <a:endParaRPr lang="en-GB" sz="1050" b="1" dirty="0">
              <a:solidFill>
                <a:prstClr val="black"/>
              </a:solidFill>
            </a:endParaRPr>
          </a:p>
          <a:p>
            <a:pPr marL="273050" lvl="0" indent="-273050"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prstClr val="black"/>
                </a:solidFill>
              </a:rPr>
              <a:t>Great Big Green Week 7</a:t>
            </a:r>
            <a:r>
              <a:rPr lang="en-GB" sz="1050" b="1" baseline="30000" dirty="0">
                <a:solidFill>
                  <a:prstClr val="black"/>
                </a:solidFill>
              </a:rPr>
              <a:t>th</a:t>
            </a:r>
            <a:r>
              <a:rPr lang="en-GB" sz="1050" b="1" dirty="0">
                <a:solidFill>
                  <a:prstClr val="black"/>
                </a:solidFill>
              </a:rPr>
              <a:t> – 15</a:t>
            </a:r>
            <a:r>
              <a:rPr lang="en-GB" sz="1050" b="1" baseline="30000" dirty="0">
                <a:solidFill>
                  <a:prstClr val="black"/>
                </a:solidFill>
              </a:rPr>
              <a:t>th</a:t>
            </a:r>
            <a:r>
              <a:rPr lang="en-GB" sz="1050" b="1" dirty="0">
                <a:solidFill>
                  <a:prstClr val="black"/>
                </a:solidFill>
              </a:rPr>
              <a:t> June 2025 </a:t>
            </a:r>
          </a:p>
          <a:p>
            <a:pPr marL="273050" lvl="0" indent="-273050"/>
            <a:r>
              <a:rPr lang="en-GB" sz="1050" dirty="0">
                <a:solidFill>
                  <a:prstClr val="black"/>
                </a:solidFill>
              </a:rPr>
              <a:t>	Join in with the UK’s biggest annual celebration of action to tackle climate change and protect nature. </a:t>
            </a:r>
            <a:r>
              <a:rPr lang="en-GB" sz="1050" b="1" dirty="0">
                <a:solidFill>
                  <a:prstClr val="black"/>
                </a:solidFill>
              </a:rPr>
              <a:t>https://greatbiggreenweek.com/</a:t>
            </a:r>
          </a:p>
          <a:p>
            <a:pPr marL="273050" lvl="0" indent="-2730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prstClr val="black"/>
                </a:solidFill>
              </a:rPr>
              <a:t>The </a:t>
            </a:r>
            <a:r>
              <a:rPr lang="en-GB" sz="1050" b="1" dirty="0">
                <a:solidFill>
                  <a:prstClr val="black"/>
                </a:solidFill>
              </a:rPr>
              <a:t>Essex Agriculture Filming Project </a:t>
            </a:r>
            <a:r>
              <a:rPr lang="en-GB" sz="1050" dirty="0">
                <a:solidFill>
                  <a:prstClr val="black"/>
                </a:solidFill>
              </a:rPr>
              <a:t>will be screened during Big Green Week, as well as at the Essex Schools Food &amp; Farming Day at </a:t>
            </a:r>
            <a:r>
              <a:rPr lang="en-GB" sz="1050" dirty="0" err="1">
                <a:solidFill>
                  <a:prstClr val="black"/>
                </a:solidFill>
              </a:rPr>
              <a:t>Writtle</a:t>
            </a:r>
            <a:r>
              <a:rPr lang="en-GB" sz="1050" dirty="0">
                <a:solidFill>
                  <a:prstClr val="black"/>
                </a:solidFill>
              </a:rPr>
              <a:t>. </a:t>
            </a:r>
          </a:p>
          <a:p>
            <a:pPr marL="273050" lvl="0" indent="-2730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prstClr val="black"/>
                </a:solidFill>
              </a:rPr>
              <a:t>Tuesday </a:t>
            </a:r>
            <a:r>
              <a:rPr lang="en-GB" sz="1050" b="1" dirty="0" smtClean="0">
                <a:solidFill>
                  <a:prstClr val="black"/>
                </a:solidFill>
              </a:rPr>
              <a:t>24th </a:t>
            </a:r>
            <a:r>
              <a:rPr lang="en-GB" sz="1050" b="1" dirty="0">
                <a:solidFill>
                  <a:prstClr val="black"/>
                </a:solidFill>
              </a:rPr>
              <a:t>June</a:t>
            </a:r>
            <a:r>
              <a:rPr lang="en-GB" sz="1050" dirty="0">
                <a:solidFill>
                  <a:prstClr val="black"/>
                </a:solidFill>
              </a:rPr>
              <a:t>: Home composting demonstration at Essex Schools Food and Farming Day at ARU </a:t>
            </a:r>
            <a:r>
              <a:rPr lang="en-GB" sz="1050" dirty="0" err="1">
                <a:solidFill>
                  <a:prstClr val="black"/>
                </a:solidFill>
              </a:rPr>
              <a:t>Writtle</a:t>
            </a:r>
            <a:r>
              <a:rPr lang="en-GB" sz="1050" dirty="0">
                <a:solidFill>
                  <a:prstClr val="black"/>
                </a:solidFill>
              </a:rPr>
              <a:t>.</a:t>
            </a:r>
          </a:p>
          <a:p>
            <a:pPr marL="273050" lvl="0" indent="-2730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prstClr val="black"/>
                </a:solidFill>
              </a:rPr>
              <a:t>Apple Day: Saturday 4th October 2025</a:t>
            </a:r>
            <a:r>
              <a:rPr lang="en-GB" sz="1050" dirty="0">
                <a:solidFill>
                  <a:prstClr val="black"/>
                </a:solidFill>
              </a:rPr>
              <a:t> There’s lots of apple-themed fun at our popular Apple Day. 11am – 2pm at St Laurence Orchard.</a:t>
            </a:r>
          </a:p>
          <a:p>
            <a:pPr lvl="0" algn="ctr"/>
            <a:endParaRPr lang="en-GB" sz="1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6234" y="342126"/>
            <a:ext cx="4446442" cy="6584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www.seeog.org.uk</a:t>
            </a:r>
          </a:p>
          <a:p>
            <a:pPr lvl="0" algn="ctr">
              <a:spcBef>
                <a:spcPts val="1000"/>
              </a:spcBef>
            </a:pPr>
            <a:r>
              <a:rPr lang="en-GB" sz="12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2025 EVENTS</a:t>
            </a:r>
          </a:p>
          <a:p>
            <a:pPr marL="273050" lvl="0" indent="-2730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Saturday 8th February 2025, 11:00 – 14:00</a:t>
            </a:r>
          </a:p>
          <a:p>
            <a:pPr lvl="0">
              <a:tabLst>
                <a:tab pos="273050" algn="l"/>
              </a:tabLst>
            </a:pPr>
            <a:r>
              <a:rPr lang="en-GB" sz="105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S E Essex Seed Potato Day in partnership with Trust Links at </a:t>
            </a:r>
          </a:p>
          <a:p>
            <a:pPr lvl="0">
              <a:tabLst>
                <a:tab pos="273050" algn="l"/>
              </a:tabLst>
            </a:pPr>
            <a:r>
              <a:rPr lang="en-GB" sz="105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Trust Links House, </a:t>
            </a:r>
            <a:r>
              <a:rPr lang="en-GB" sz="1050" dirty="0">
                <a:solidFill>
                  <a:prstClr val="black"/>
                </a:solidFill>
              </a:rPr>
              <a:t>College Gardens, Rochford, SS4 1YL.</a:t>
            </a:r>
          </a:p>
          <a:p>
            <a:pPr lvl="0">
              <a:tabLst>
                <a:tab pos="273050" algn="l"/>
              </a:tabLst>
            </a:pPr>
            <a:r>
              <a:rPr lang="en-GB" sz="105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An annual event offering a variety of seed potatoes to buy for 	planting 	and harvesting in 2025.  Family activities and food stalls too.</a:t>
            </a:r>
          </a:p>
          <a:p>
            <a:pPr lvl="0"/>
            <a:r>
              <a:rPr lang="en-GB" sz="1050" dirty="0">
                <a:solidFill>
                  <a:prstClr val="black"/>
                </a:solidFill>
              </a:rPr>
              <a:t> </a:t>
            </a:r>
          </a:p>
          <a:p>
            <a:pPr marL="273050" lvl="0" indent="-273050"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prstClr val="black"/>
                </a:solidFill>
              </a:rPr>
              <a:t>Saturday </a:t>
            </a:r>
            <a:r>
              <a:rPr lang="en-GB" sz="1050" b="1" dirty="0" smtClean="0">
                <a:solidFill>
                  <a:prstClr val="black"/>
                </a:solidFill>
              </a:rPr>
              <a:t>1st </a:t>
            </a:r>
            <a:r>
              <a:rPr lang="en-GB" sz="1050" b="1" dirty="0">
                <a:solidFill>
                  <a:prstClr val="black"/>
                </a:solidFill>
              </a:rPr>
              <a:t>March: </a:t>
            </a:r>
            <a:r>
              <a:rPr lang="en-GB" sz="1050" dirty="0">
                <a:solidFill>
                  <a:prstClr val="black"/>
                </a:solidFill>
              </a:rPr>
              <a:t>Celebration of Southend City Day.  Venue </a:t>
            </a:r>
            <a:r>
              <a:rPr lang="en-GB" sz="1050" dirty="0" err="1">
                <a:solidFill>
                  <a:prstClr val="black"/>
                </a:solidFill>
              </a:rPr>
              <a:t>tba</a:t>
            </a:r>
            <a:r>
              <a:rPr lang="en-GB" sz="1050" dirty="0">
                <a:solidFill>
                  <a:prstClr val="black"/>
                </a:solidFill>
              </a:rPr>
              <a:t>. </a:t>
            </a:r>
          </a:p>
          <a:p>
            <a:pPr lvl="0"/>
            <a:endParaRPr lang="en-GB" sz="1050" dirty="0">
              <a:solidFill>
                <a:prstClr val="black"/>
              </a:solidFill>
            </a:endParaRPr>
          </a:p>
          <a:p>
            <a:pPr marL="273050" lvl="0" indent="-273050"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prstClr val="black"/>
                </a:solidFill>
              </a:rPr>
              <a:t>Saturday </a:t>
            </a:r>
            <a:r>
              <a:rPr lang="en-GB" sz="1050" b="1" dirty="0" smtClean="0">
                <a:solidFill>
                  <a:prstClr val="black"/>
                </a:solidFill>
              </a:rPr>
              <a:t>5th </a:t>
            </a:r>
            <a:r>
              <a:rPr lang="en-GB" sz="1050" b="1" dirty="0">
                <a:solidFill>
                  <a:prstClr val="black"/>
                </a:solidFill>
              </a:rPr>
              <a:t>April, 10:30</a:t>
            </a:r>
            <a:r>
              <a:rPr lang="en-GB" sz="1050" dirty="0">
                <a:solidFill>
                  <a:prstClr val="black"/>
                </a:solidFill>
              </a:rPr>
              <a:t>: Guided walk around Warley Place, Warley Road, Great Warley, Brentwood, CM13 3HU.  £5 per person donation.</a:t>
            </a:r>
          </a:p>
          <a:p>
            <a:pPr marL="273050" lvl="0" indent="-273050"/>
            <a:r>
              <a:rPr lang="en-GB" sz="1050" dirty="0">
                <a:solidFill>
                  <a:prstClr val="black"/>
                </a:solidFill>
              </a:rPr>
              <a:t>	Optional lunch at the </a:t>
            </a:r>
            <a:r>
              <a:rPr lang="en-GB" sz="1050" dirty="0" err="1">
                <a:solidFill>
                  <a:prstClr val="black"/>
                </a:solidFill>
              </a:rPr>
              <a:t>Thatchers</a:t>
            </a:r>
            <a:r>
              <a:rPr lang="en-GB" sz="1050" dirty="0">
                <a:solidFill>
                  <a:prstClr val="black"/>
                </a:solidFill>
              </a:rPr>
              <a:t> Arms, booking recommended: </a:t>
            </a:r>
            <a:r>
              <a:rPr lang="en-GB" sz="1050" b="1" dirty="0">
                <a:solidFill>
                  <a:prstClr val="black"/>
                </a:solidFill>
              </a:rPr>
              <a:t>https://thethatcherswarley.co.uk</a:t>
            </a:r>
          </a:p>
          <a:p>
            <a:pPr lvl="0"/>
            <a:endParaRPr lang="en-GB" sz="1050" b="1" dirty="0">
              <a:solidFill>
                <a:prstClr val="black"/>
              </a:solidFill>
            </a:endParaRPr>
          </a:p>
          <a:p>
            <a:pPr marL="273050" lvl="0" indent="-273050"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prstClr val="black"/>
                </a:solidFill>
              </a:rPr>
              <a:t>Wednesday 7th May at Trust Links House, Rochford, SS4 1YL</a:t>
            </a:r>
          </a:p>
          <a:p>
            <a:pPr lvl="0">
              <a:tabLst>
                <a:tab pos="273050" algn="l"/>
              </a:tabLst>
            </a:pPr>
            <a:r>
              <a:rPr lang="en-GB" sz="1050" dirty="0">
                <a:solidFill>
                  <a:prstClr val="black"/>
                </a:solidFill>
              </a:rPr>
              <a:t>	Three Acres And A Cow: Part TED talk, part history lecture, part folk 	club sing-a-long, part storytelling session.  Doors open 18.30pm with </a:t>
            </a:r>
            <a:r>
              <a:rPr lang="en-GB" sz="1050" dirty="0" smtClean="0">
                <a:solidFill>
                  <a:prstClr val="black"/>
                </a:solidFill>
              </a:rPr>
              <a:t>the 	show </a:t>
            </a:r>
            <a:r>
              <a:rPr lang="en-GB" sz="1050" dirty="0">
                <a:solidFill>
                  <a:prstClr val="black"/>
                </a:solidFill>
              </a:rPr>
              <a:t>starting promptly at 19:00.  We will finish around 21:45.</a:t>
            </a:r>
            <a:r>
              <a:rPr lang="en-GB" sz="1050" b="1" dirty="0">
                <a:solidFill>
                  <a:prstClr val="black"/>
                </a:solidFill>
              </a:rPr>
              <a:t>	https://www.tickettailor.com/events/modifythevan/1533742</a:t>
            </a:r>
          </a:p>
          <a:p>
            <a:pPr lvl="0"/>
            <a:endParaRPr lang="en-GB" sz="1050" dirty="0">
              <a:solidFill>
                <a:prstClr val="black"/>
              </a:solidFill>
            </a:endParaRPr>
          </a:p>
          <a:p>
            <a:pPr marL="273050" lvl="0" indent="-273050"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prstClr val="black"/>
                </a:solidFill>
              </a:rPr>
              <a:t>Essex Green Weekend: 23rd – 26th May </a:t>
            </a:r>
          </a:p>
          <a:p>
            <a:pPr lvl="0">
              <a:tabLst>
                <a:tab pos="273050" algn="l"/>
              </a:tabLst>
            </a:pPr>
            <a:r>
              <a:rPr lang="en-GB" sz="1050" dirty="0">
                <a:solidFill>
                  <a:prstClr val="black"/>
                </a:solidFill>
              </a:rPr>
              <a:t>	Essex Green Weekend is a weekend of camping, engaging talks, 	workshops, activities and live music. This year’s theme is ‘water’.</a:t>
            </a:r>
          </a:p>
          <a:p>
            <a:pPr marL="273050" lvl="0" indent="-273050"/>
            <a:r>
              <a:rPr lang="en-GB" sz="1050" b="1" dirty="0">
                <a:solidFill>
                  <a:prstClr val="black"/>
                </a:solidFill>
              </a:rPr>
              <a:t>	https://www.trustlinks.org/green-weekend-2025/</a:t>
            </a:r>
          </a:p>
          <a:p>
            <a:pPr marL="228600" lvl="0" indent="-228600">
              <a:buFont typeface="Arial" panose="020B0604020202020204" pitchFamily="34" charset="0"/>
              <a:buChar char="•"/>
            </a:pPr>
            <a:endParaRPr lang="en-GB" sz="1050" b="1" dirty="0">
              <a:solidFill>
                <a:prstClr val="black"/>
              </a:solidFill>
            </a:endParaRPr>
          </a:p>
          <a:p>
            <a:pPr marL="273050" lvl="0" indent="-273050"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prstClr val="black"/>
                </a:solidFill>
              </a:rPr>
              <a:t>Great Big Green Week 7</a:t>
            </a:r>
            <a:r>
              <a:rPr lang="en-GB" sz="1050" b="1" baseline="30000" dirty="0">
                <a:solidFill>
                  <a:prstClr val="black"/>
                </a:solidFill>
              </a:rPr>
              <a:t>th</a:t>
            </a:r>
            <a:r>
              <a:rPr lang="en-GB" sz="1050" b="1" dirty="0">
                <a:solidFill>
                  <a:prstClr val="black"/>
                </a:solidFill>
              </a:rPr>
              <a:t> – 15</a:t>
            </a:r>
            <a:r>
              <a:rPr lang="en-GB" sz="1050" b="1" baseline="30000" dirty="0">
                <a:solidFill>
                  <a:prstClr val="black"/>
                </a:solidFill>
              </a:rPr>
              <a:t>th</a:t>
            </a:r>
            <a:r>
              <a:rPr lang="en-GB" sz="1050" b="1" dirty="0">
                <a:solidFill>
                  <a:prstClr val="black"/>
                </a:solidFill>
              </a:rPr>
              <a:t> June 2025 </a:t>
            </a:r>
          </a:p>
          <a:p>
            <a:pPr marL="273050" lvl="0" indent="-273050"/>
            <a:r>
              <a:rPr lang="en-GB" sz="1050" dirty="0">
                <a:solidFill>
                  <a:prstClr val="black"/>
                </a:solidFill>
              </a:rPr>
              <a:t>	Join in with the UK’s biggest annual celebration of action to tackle climate change and protect nature. </a:t>
            </a:r>
            <a:r>
              <a:rPr lang="en-GB" sz="1050" b="1" dirty="0">
                <a:solidFill>
                  <a:prstClr val="black"/>
                </a:solidFill>
              </a:rPr>
              <a:t>https://greatbiggreenweek.com/</a:t>
            </a:r>
          </a:p>
          <a:p>
            <a:pPr marL="273050" lvl="0" indent="-2730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prstClr val="black"/>
                </a:solidFill>
              </a:rPr>
              <a:t>The </a:t>
            </a:r>
            <a:r>
              <a:rPr lang="en-GB" sz="1050" b="1" dirty="0">
                <a:solidFill>
                  <a:prstClr val="black"/>
                </a:solidFill>
              </a:rPr>
              <a:t>Essex Agriculture Filming Project </a:t>
            </a:r>
            <a:r>
              <a:rPr lang="en-GB" sz="1050" dirty="0">
                <a:solidFill>
                  <a:prstClr val="black"/>
                </a:solidFill>
              </a:rPr>
              <a:t>will be screened during Big Green Week, as well as at the Essex Schools Food &amp; Farming Day at </a:t>
            </a:r>
            <a:r>
              <a:rPr lang="en-GB" sz="1050" dirty="0" err="1">
                <a:solidFill>
                  <a:prstClr val="black"/>
                </a:solidFill>
              </a:rPr>
              <a:t>Writtle</a:t>
            </a:r>
            <a:r>
              <a:rPr lang="en-GB" sz="1050" dirty="0">
                <a:solidFill>
                  <a:prstClr val="black"/>
                </a:solidFill>
              </a:rPr>
              <a:t>. </a:t>
            </a:r>
          </a:p>
          <a:p>
            <a:pPr marL="273050" lvl="0" indent="-2730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prstClr val="black"/>
                </a:solidFill>
              </a:rPr>
              <a:t>Tuesday </a:t>
            </a:r>
            <a:r>
              <a:rPr lang="en-GB" sz="1050" b="1" dirty="0" smtClean="0">
                <a:solidFill>
                  <a:prstClr val="black"/>
                </a:solidFill>
              </a:rPr>
              <a:t>24th </a:t>
            </a:r>
            <a:r>
              <a:rPr lang="en-GB" sz="1050" b="1" dirty="0">
                <a:solidFill>
                  <a:prstClr val="black"/>
                </a:solidFill>
              </a:rPr>
              <a:t>June</a:t>
            </a:r>
            <a:r>
              <a:rPr lang="en-GB" sz="1050" dirty="0">
                <a:solidFill>
                  <a:prstClr val="black"/>
                </a:solidFill>
              </a:rPr>
              <a:t>: Home composting demonstration at Essex Schools Food and Farming Day at ARU </a:t>
            </a:r>
            <a:r>
              <a:rPr lang="en-GB" sz="1050" dirty="0" err="1">
                <a:solidFill>
                  <a:prstClr val="black"/>
                </a:solidFill>
              </a:rPr>
              <a:t>Writtle</a:t>
            </a:r>
            <a:r>
              <a:rPr lang="en-GB" sz="1050" dirty="0">
                <a:solidFill>
                  <a:prstClr val="black"/>
                </a:solidFill>
              </a:rPr>
              <a:t>.</a:t>
            </a:r>
          </a:p>
          <a:p>
            <a:pPr marL="273050" lvl="0" indent="-2730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prstClr val="black"/>
                </a:solidFill>
              </a:rPr>
              <a:t>Apple Day: Saturday 4th October 2025</a:t>
            </a:r>
            <a:r>
              <a:rPr lang="en-GB" sz="1050" dirty="0">
                <a:solidFill>
                  <a:prstClr val="black"/>
                </a:solidFill>
              </a:rPr>
              <a:t> There’s lots of apple-themed fun at our popular Apple Day. 11am – 2pm at St Laurence Orchard.</a:t>
            </a:r>
          </a:p>
          <a:p>
            <a:pPr lvl="0" algn="ctr"/>
            <a:endParaRPr lang="en-GB" sz="1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12" y="66069"/>
            <a:ext cx="3499485" cy="3721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2604" y="66069"/>
            <a:ext cx="701101" cy="8839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3555" y="66069"/>
            <a:ext cx="701101" cy="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860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11071</TotalTime>
  <Words>559</Words>
  <Application>Microsoft Office PowerPoint</Application>
  <PresentationFormat>A4 Paper (210x297 mm)</PresentationFormat>
  <Paragraphs>101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Dejean</dc:creator>
  <cp:lastModifiedBy>Main User</cp:lastModifiedBy>
  <cp:revision>138</cp:revision>
  <cp:lastPrinted>2024-10-04T18:25:39Z</cp:lastPrinted>
  <dcterms:created xsi:type="dcterms:W3CDTF">2017-04-25T17:41:00Z</dcterms:created>
  <dcterms:modified xsi:type="dcterms:W3CDTF">2025-01-31T11:03:50Z</dcterms:modified>
</cp:coreProperties>
</file>